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3E"/>
    <a:srgbClr val="006666"/>
    <a:srgbClr val="000066"/>
    <a:srgbClr val="004A48"/>
    <a:srgbClr val="0000CC"/>
    <a:srgbClr val="6600CC"/>
    <a:srgbClr val="99EFE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Структура </a:t>
            </a:r>
            <a:r>
              <a:rPr lang="ru-RU" sz="1400" dirty="0" smtClean="0"/>
              <a:t>обследованной группы</a:t>
            </a:r>
            <a:endParaRPr lang="ru-RU" sz="1400" dirty="0"/>
          </a:p>
        </c:rich>
      </c:tx>
      <c:layout>
        <c:manualLayout>
          <c:xMode val="edge"/>
          <c:yMode val="edge"/>
          <c:x val="0.1472834889562781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5895313618684985E-2"/>
          <c:y val="0.24633883012223201"/>
          <c:w val="0.44104227215602132"/>
          <c:h val="0.5781859311337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группы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Дети (0-16 лет)</c:v>
                </c:pt>
                <c:pt idx="1">
                  <c:v>Родители</c:v>
                </c:pt>
                <c:pt idx="2">
                  <c:v>Пренатальная диагностика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18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4836573652479505"/>
          <c:y val="0.34451527555015193"/>
          <c:w val="0.47294939993843782"/>
          <c:h val="0.63196663367736472"/>
        </c:manualLayout>
      </c:layout>
    </c:legend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b="0" dirty="0">
                <a:solidFill>
                  <a:schemeClr val="tx1"/>
                </a:solidFill>
              </a:rPr>
              <a:t>Частоты </a:t>
            </a:r>
            <a:r>
              <a:rPr lang="ru-RU" sz="1400" b="0" dirty="0" smtClean="0">
                <a:solidFill>
                  <a:schemeClr val="tx1"/>
                </a:solidFill>
              </a:rPr>
              <a:t>аллелей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i="1" dirty="0" smtClean="0">
                <a:solidFill>
                  <a:schemeClr val="tx1"/>
                </a:solidFill>
              </a:rPr>
              <a:t>GALT</a:t>
            </a:r>
            <a:endParaRPr lang="ru-RU" sz="1400" b="0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891425434929703"/>
          <c:y val="6.1110683389792544E-2"/>
        </c:manualLayout>
      </c:layout>
      <c:spPr>
        <a:noFill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аллелей для группы неродственных детей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Q188R</c:v>
                </c:pt>
                <c:pt idx="1">
                  <c:v>N314D</c:v>
                </c:pt>
                <c:pt idx="2">
                  <c:v>K258N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33.9</c:v>
                </c:pt>
                <c:pt idx="1">
                  <c:v>41.1</c:v>
                </c:pt>
                <c:pt idx="2">
                  <c:v>5.4</c:v>
                </c:pt>
              </c:numCache>
            </c:numRef>
          </c:val>
        </c:ser>
        <c:axId val="124662144"/>
        <c:axId val="124663680"/>
      </c:barChart>
      <c:catAx>
        <c:axId val="124662144"/>
        <c:scaling>
          <c:orientation val="minMax"/>
        </c:scaling>
        <c:axPos val="b"/>
        <c:tickLblPos val="nextTo"/>
        <c:crossAx val="124663680"/>
        <c:crosses val="autoZero"/>
        <c:auto val="1"/>
        <c:lblAlgn val="ctr"/>
        <c:lblOffset val="100"/>
      </c:catAx>
      <c:valAx>
        <c:axId val="124663680"/>
        <c:scaling>
          <c:orientation val="minMax"/>
        </c:scaling>
        <c:axPos val="l"/>
        <c:majorGridlines/>
        <c:numFmt formatCode="General" sourceLinked="1"/>
        <c:tickLblPos val="nextTo"/>
        <c:crossAx val="124662144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0.0504</cdr:x>
      <cdr:y>0.03125</cdr:y>
    </cdr:from>
    <cdr:to>
      <cdr:x>0.17455</cdr:x>
      <cdr:y>0.14111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2876" y="71438"/>
          <a:ext cx="351944" cy="25114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43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48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5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69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48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83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18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48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94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06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C48D-7677-4B23-85A7-900EF42767F4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E00C-EA7E-461D-A480-574988CC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26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6"/>
            <a:ext cx="7000924" cy="94408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Результаты тестирования частых мутаций гена </a:t>
            </a:r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GALT </a:t>
            </a: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Медико-генетическом центре </a:t>
            </a:r>
            <a:b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НИИ медицинской генетики Томска</a:t>
            </a:r>
            <a:endParaRPr lang="ru-RU" sz="2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14494"/>
            <a:ext cx="7929618" cy="2862318"/>
          </a:xfrm>
        </p:spPr>
        <p:txBody>
          <a:bodyPr>
            <a:noAutofit/>
          </a:bodyPr>
          <a:lstStyle/>
          <a:p>
            <a:pPr algn="just"/>
            <a:r>
              <a:rPr lang="ru-RU" sz="1500" b="1" dirty="0" smtClean="0">
                <a:solidFill>
                  <a:srgbClr val="000066"/>
                </a:solidFill>
                <a:cs typeface="Arial" pitchFamily="34" charset="0"/>
              </a:rPr>
              <a:t>к.б.н. Соловьёва </a:t>
            </a:r>
            <a:r>
              <a:rPr lang="ru-RU" sz="1500" b="1" dirty="0">
                <a:solidFill>
                  <a:srgbClr val="000066"/>
                </a:solidFill>
                <a:cs typeface="Arial" pitchFamily="34" charset="0"/>
              </a:rPr>
              <a:t>Е.В</a:t>
            </a:r>
            <a:r>
              <a:rPr lang="ru-RU" sz="1500" b="1" dirty="0" smtClean="0">
                <a:solidFill>
                  <a:srgbClr val="000066"/>
                </a:solidFill>
                <a:cs typeface="Arial" pitchFamily="34" charset="0"/>
              </a:rPr>
              <a:t>.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, </a:t>
            </a:r>
            <a:r>
              <a:rPr lang="ru-RU" sz="1500" dirty="0">
                <a:solidFill>
                  <a:srgbClr val="000066"/>
                </a:solidFill>
                <a:cs typeface="Arial" pitchFamily="34" charset="0"/>
              </a:rPr>
              <a:t>Склеймова М.М., 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к.м.н. </a:t>
            </a:r>
            <a:r>
              <a:rPr lang="ru-RU" sz="1500" dirty="0" err="1" smtClean="0">
                <a:solidFill>
                  <a:srgbClr val="000066"/>
                </a:solidFill>
                <a:cs typeface="Arial" pitchFamily="34" charset="0"/>
              </a:rPr>
              <a:t>Гараева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66"/>
                </a:solidFill>
                <a:cs typeface="Arial" pitchFamily="34" charset="0"/>
              </a:rPr>
              <a:t>А.Ф., 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д.м.н. </a:t>
            </a:r>
            <a:r>
              <a:rPr lang="ru-RU" sz="1500" dirty="0" err="1" smtClean="0">
                <a:solidFill>
                  <a:srgbClr val="000066"/>
                </a:solidFill>
                <a:cs typeface="Arial" pitchFamily="34" charset="0"/>
              </a:rPr>
              <a:t>Минайчева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66"/>
                </a:solidFill>
                <a:cs typeface="Arial" pitchFamily="34" charset="0"/>
              </a:rPr>
              <a:t>Л.И., </a:t>
            </a:r>
            <a:endParaRPr lang="ru-RU" sz="1500" dirty="0" smtClean="0">
              <a:solidFill>
                <a:srgbClr val="000066"/>
              </a:solidFill>
              <a:cs typeface="Arial" pitchFamily="34" charset="0"/>
            </a:endParaRPr>
          </a:p>
          <a:p>
            <a:pPr algn="just"/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к.м.н. </a:t>
            </a:r>
            <a:r>
              <a:rPr lang="ru-RU" sz="1500" dirty="0" err="1" smtClean="0">
                <a:solidFill>
                  <a:srgbClr val="000066"/>
                </a:solidFill>
                <a:cs typeface="Arial" pitchFamily="34" charset="0"/>
              </a:rPr>
              <a:t>Салюкова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66"/>
                </a:solidFill>
                <a:cs typeface="Arial" pitchFamily="34" charset="0"/>
              </a:rPr>
              <a:t>О.А., 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Вовк </a:t>
            </a:r>
            <a:r>
              <a:rPr lang="ru-RU" sz="1500" dirty="0">
                <a:solidFill>
                  <a:srgbClr val="000066"/>
                </a:solidFill>
                <a:cs typeface="Arial" pitchFamily="34" charset="0"/>
              </a:rPr>
              <a:t>С.Л., Диденко Л.И., </a:t>
            </a:r>
            <a:r>
              <a:rPr lang="ru-RU" sz="1500" dirty="0" err="1">
                <a:solidFill>
                  <a:srgbClr val="000066"/>
                </a:solidFill>
                <a:cs typeface="Arial" pitchFamily="34" charset="0"/>
              </a:rPr>
              <a:t>Луканина</a:t>
            </a:r>
            <a:r>
              <a:rPr lang="ru-RU" sz="1500" dirty="0">
                <a:solidFill>
                  <a:srgbClr val="000066"/>
                </a:solidFill>
                <a:cs typeface="Arial" pitchFamily="34" charset="0"/>
              </a:rPr>
              <a:t> О.Б., Никитина А.А., 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к.м.н. Сеитова </a:t>
            </a:r>
            <a:r>
              <a:rPr lang="ru-RU" sz="1500" dirty="0">
                <a:solidFill>
                  <a:srgbClr val="000066"/>
                </a:solidFill>
                <a:cs typeface="Arial" pitchFamily="34" charset="0"/>
              </a:rPr>
              <a:t>Г.Н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.</a:t>
            </a:r>
          </a:p>
          <a:p>
            <a:pPr algn="just"/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elena.soloveva@medgenetics.ru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Научно-исследовательский институт медицинской генетики, Томский национальный исследовательский медицинский центр Российской академии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наук (634050</a:t>
            </a: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, Россия, Томск, ул. Набережная реки </a:t>
            </a:r>
            <a:r>
              <a:rPr lang="ru-RU" sz="1400" dirty="0" err="1">
                <a:solidFill>
                  <a:schemeClr val="tx1"/>
                </a:solidFill>
                <a:cs typeface="Arial" pitchFamily="34" charset="0"/>
              </a:rPr>
              <a:t>Ушайки</a:t>
            </a: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, д.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10)</a:t>
            </a:r>
          </a:p>
          <a:p>
            <a:pPr algn="just"/>
            <a:endParaRPr lang="ru-RU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Работа выполнена в рамках государственного задания </a:t>
            </a:r>
            <a:r>
              <a:rPr lang="ru-RU" sz="1500" dirty="0" err="1" smtClean="0">
                <a:solidFill>
                  <a:srgbClr val="000066"/>
                </a:solidFill>
                <a:cs typeface="Arial" pitchFamily="34" charset="0"/>
              </a:rPr>
              <a:t>Минобрнауки</a:t>
            </a:r>
            <a:r>
              <a:rPr lang="ru-RU" sz="1500" dirty="0" smtClean="0">
                <a:solidFill>
                  <a:srgbClr val="000066"/>
                </a:solidFill>
                <a:cs typeface="Arial" pitchFamily="34" charset="0"/>
              </a:rPr>
              <a:t> России (Научно-исследовательский институт медицинской генетики, Томский национальный исследовательский центр РАН)</a:t>
            </a:r>
            <a:endParaRPr lang="ru-RU" sz="1500" dirty="0">
              <a:solidFill>
                <a:srgbClr val="000066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399" t="21828" r="65397" b="62297"/>
          <a:stretch>
            <a:fillRect/>
          </a:stretch>
        </p:blipFill>
        <p:spPr bwMode="auto">
          <a:xfrm>
            <a:off x="71406" y="4572014"/>
            <a:ext cx="1643042" cy="4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672" t="11905" r="43074" b="68251"/>
          <a:stretch>
            <a:fillRect/>
          </a:stretch>
        </p:blipFill>
        <p:spPr bwMode="auto">
          <a:xfrm>
            <a:off x="1785918" y="4531174"/>
            <a:ext cx="1500198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714744" y="4500576"/>
            <a:ext cx="5143536" cy="514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1400" b="1" dirty="0" smtClean="0">
                <a:solidFill>
                  <a:srgbClr val="003F3E"/>
                </a:solidFill>
              </a:rPr>
              <a:t>XI Съезд Российского общества медицинских генетиков </a:t>
            </a:r>
          </a:p>
          <a:p>
            <a:pPr algn="just">
              <a:spcBef>
                <a:spcPct val="20000"/>
              </a:spcBef>
            </a:pPr>
            <a:r>
              <a:rPr lang="ru-RU" sz="1400" b="1" dirty="0" smtClean="0">
                <a:solidFill>
                  <a:srgbClr val="003F3E"/>
                </a:solidFill>
              </a:rPr>
              <a:t>с международным участием, Санкт-Петербург, 12-15 мая 2025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F3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31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8229600" cy="706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71552"/>
            <a:ext cx="804389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err="1" smtClean="0">
                <a:solidFill>
                  <a:srgbClr val="004A48"/>
                </a:solidFill>
                <a:latin typeface="Arial" pitchFamily="34" charset="0"/>
                <a:cs typeface="Arial" pitchFamily="34" charset="0"/>
              </a:rPr>
              <a:t>Галактоземия</a:t>
            </a:r>
            <a:r>
              <a:rPr lang="ru-RU" sz="1600" b="1" dirty="0" smtClean="0">
                <a:solidFill>
                  <a:srgbClr val="004A48"/>
                </a:solidFill>
                <a:latin typeface="Arial" pitchFamily="34" charset="0"/>
                <a:cs typeface="Arial" pitchFamily="34" charset="0"/>
              </a:rPr>
              <a:t> I:</a:t>
            </a:r>
          </a:p>
          <a:p>
            <a:pPr marL="0" indent="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наиболее частая форма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галактоземии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аутосомно-рецессивное заболевание;</a:t>
            </a:r>
          </a:p>
          <a:p>
            <a:pPr marL="0" indent="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обусловлено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мутациями гена </a:t>
            </a:r>
            <a:r>
              <a:rPr lang="ru-RU" sz="1600" b="1" i="1" dirty="0" smtClean="0">
                <a:solidFill>
                  <a:srgbClr val="004A48"/>
                </a:solidFill>
                <a:latin typeface="Arial" pitchFamily="34" charset="0"/>
                <a:cs typeface="Arial" pitchFamily="34" charset="0"/>
              </a:rPr>
              <a:t>GALT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(OMIM 606999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локус 9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13.3),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приводящими к дефициту фермента галактозо-1-фосфатуридилтраснферазы (</a:t>
            </a:r>
            <a:r>
              <a:rPr lang="ru-RU" sz="1600" b="1" dirty="0">
                <a:solidFill>
                  <a:srgbClr val="004A48"/>
                </a:solidFill>
                <a:latin typeface="Arial" pitchFamily="34" charset="0"/>
                <a:cs typeface="Arial" pitchFamily="34" charset="0"/>
              </a:rPr>
              <a:t>ГАЛТ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России и мире получены данные о частых патогенных вариантах гена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GALT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которые важно учитывать при проведении молекулярно-генетических исследований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галактоземии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4A48"/>
                </a:solidFill>
                <a:latin typeface="Arial" pitchFamily="34" charset="0"/>
                <a:cs typeface="Arial" pitchFamily="34" charset="0"/>
              </a:rPr>
              <a:t>Цель работы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анализ результатов молекулярно-генетического обследования  детей с подозрением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галактоземию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их родителей, а также биохимических особенностей у детей с выявленными патогенными вариантами.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70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169968" cy="3178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Материалы и методы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496" y="2071684"/>
            <a:ext cx="4643470" cy="1857388"/>
          </a:xfrm>
          <a:prstGeom prst="roundRect">
            <a:avLst/>
          </a:prstGeom>
          <a:solidFill>
            <a:srgbClr val="99E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 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GALT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ПЦР,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рестрикционный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анализ, фрагментный анализ, гель-электрофорез</a:t>
            </a:r>
          </a:p>
          <a:p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этап: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Q188R, K285N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N314D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этап: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Дуарте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c.-119_-116delGTCA (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D1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D2)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невыявленном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патогенном варианте: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IVS2-2A&gt;G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IVS3-2A&gt;C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T138M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496" y="1214428"/>
            <a:ext cx="4590707" cy="816133"/>
          </a:xfrm>
          <a:prstGeom prst="roundRect">
            <a:avLst/>
          </a:prstGeom>
          <a:solidFill>
            <a:srgbClr val="99E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Выделение ДНК из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переферической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крови: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ДНК-сорб-В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Амплисенс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или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«Проба ГС-Генетика» (ДНК-технология)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8"/>
            <a:ext cx="81626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Основание для тестирования: положительные результаты уровня общей галактозы при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неонатальном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скрининге или подозрение 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галактоземию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семье;</a:t>
            </a: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55; 2019-2024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гг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; 50% жители Томской области.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680778516"/>
              </p:ext>
            </p:extLst>
          </p:nvPr>
        </p:nvGraphicFramePr>
        <p:xfrm>
          <a:off x="285720" y="1428742"/>
          <a:ext cx="3819274" cy="183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00034" y="4071948"/>
            <a:ext cx="8072494" cy="714380"/>
          </a:xfrm>
          <a:prstGeom prst="roundRect">
            <a:avLst/>
          </a:prstGeom>
          <a:solidFill>
            <a:srgbClr val="99E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общей галактозы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крови: «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Neonatal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Galactose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kit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WallacOy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Финляндия.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Активность фермента ГАЛТ: «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Neonatal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GALT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WallacOy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Финляндия.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56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3478"/>
            <a:ext cx="2962672" cy="57971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630" y="1265510"/>
            <a:ext cx="4751873" cy="339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Два патогенных варианта: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 случай: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Q188R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гомозиготном состоянии;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носительство подтверждено у матери.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Галактоза 72,9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мг/дл, ГАЛТ 1,8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Ед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/г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Клинически тяжелая форма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заболевания.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Остальные - комбинации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вариантом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Дуарте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2,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 преобладал генотип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Q188R/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Уровень галактозы и активность фермента в той группе варьировали: отклонялись от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референсных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интервалов или имели пограничные значения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17983639"/>
              </p:ext>
            </p:extLst>
          </p:nvPr>
        </p:nvGraphicFramePr>
        <p:xfrm>
          <a:off x="5786446" y="1214428"/>
          <a:ext cx="283482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6282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Среди обследованных детей с подозрением на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галактоземию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патогенные варианты как минимум в одном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аллеле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включая вариант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Дуарте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2, выявлены у 30 из 36 детей (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83,3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72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4-х детей с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невыявленными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вариантами на фоне повышения уровня галактозы не обнаружено снижения активности ГАЛТ. Все дети с одним или двумя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невыявленными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вариантами были направлены на расширенное генетическое тестирование галактоземии.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113656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37" t="24732" r="11337" b="20935"/>
          <a:stretch/>
        </p:blipFill>
        <p:spPr bwMode="auto">
          <a:xfrm>
            <a:off x="5286380" y="571486"/>
            <a:ext cx="3611283" cy="203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Прямоугольник 108"/>
          <p:cNvSpPr/>
          <p:nvPr/>
        </p:nvSpPr>
        <p:spPr>
          <a:xfrm>
            <a:off x="357158" y="214296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Результаты (продолжение):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Выполнена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одна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пренатальная диагностика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семьи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(близкородственный брак), в которой у первого ребенка диагноз галактоземия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(Q188R/ Q188R)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плода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также обнаружен генотип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Q188R/Q188R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подтвержденный косвенными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STR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Беременность пролонгирована по желанию женщины. Концентрация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галактозы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 новорожденного составила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29,4 мг/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дл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активность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ГАЛТ – 1,1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Ед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/г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Hb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Сразу после рождения ребенок переведен на лечебное питание с коррекцией после приема у врача-генетика. Оба ребенка придерживаются диеты и развиваются по возрасту.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57158" y="2928940"/>
            <a:ext cx="85110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Выводы:</a:t>
            </a:r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результатов проведенного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молекулярно-генетического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тестирования доказывает эффективность использования на первом этапе самых частых патогенных вариантов гена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GALT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Q188R, K258N и N314D+c.-119_-116delGTCA. Для более редких вариантов, вероятно, более эффективно сразу проводить полный анализ гена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GALT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либо генов, вовлеченных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галактоземию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III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при соответствующих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энзиматических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показателях. Случаи варианта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Дуарте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2, к которому относят как гомозиготный, так и компаундный с тяжелым патогенным вариантом, преобладающие среди выявленных нами генотипов, требуют особого внимания в связи с тем, что данные о проявлении заболевания у таких лиц и рекомендации по лечению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противоречивы.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88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660</Words>
  <Application>Microsoft Office PowerPoint</Application>
  <PresentationFormat>Экран (16:9)</PresentationFormat>
  <Paragraphs>43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Результаты тестирования частых мутаций гена GALT в Медико-генетическом центре  НИИ медицинской генетики Томска</vt:lpstr>
      <vt:lpstr>Актуальность</vt:lpstr>
      <vt:lpstr>Материалы и методы</vt:lpstr>
      <vt:lpstr>Результаты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тестирования частых мутаций гена GALT в Медико-генетическом центре НИИ медицинской генетики Томска</dc:title>
  <dc:creator>Елена Соловьева Викторовна</dc:creator>
  <cp:lastModifiedBy>Admin</cp:lastModifiedBy>
  <cp:revision>43</cp:revision>
  <dcterms:created xsi:type="dcterms:W3CDTF">2025-04-22T03:05:58Z</dcterms:created>
  <dcterms:modified xsi:type="dcterms:W3CDTF">2025-04-24T08:22:38Z</dcterms:modified>
</cp:coreProperties>
</file>